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8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9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  <p:sldMasterId id="2147483708" r:id="rId2"/>
    <p:sldMasterId id="2147483761" r:id="rId3"/>
    <p:sldMasterId id="2147483791" r:id="rId4"/>
    <p:sldMasterId id="2147483828" r:id="rId5"/>
    <p:sldMasterId id="2147483862" r:id="rId6"/>
    <p:sldMasterId id="2147483877" r:id="rId7"/>
    <p:sldMasterId id="2147483907" r:id="rId8"/>
    <p:sldMasterId id="2147483925" r:id="rId9"/>
    <p:sldMasterId id="2147483943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4" r:id="rId17"/>
    <p:sldId id="267" r:id="rId18"/>
    <p:sldId id="265" r:id="rId19"/>
    <p:sldId id="266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9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141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279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364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0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461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8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103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472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959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820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6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1986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1584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93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2305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74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6899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3112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8355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708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8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60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269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032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27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595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665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569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068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21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010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953156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0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56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606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6431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9920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652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0425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5298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400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9630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619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41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269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500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235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7546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862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50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71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8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1544259"/>
            <a:ext cx="9146751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1624774"/>
            <a:ext cx="8603674" cy="1304510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4500" spc="11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97188"/>
            <a:ext cx="6858000" cy="981941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5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6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44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1544259"/>
            <a:ext cx="914675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1656659"/>
            <a:ext cx="7886700" cy="12573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500" b="0" spc="11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007751"/>
            <a:ext cx="7886700" cy="880979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02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08" y="1508760"/>
            <a:ext cx="3566160" cy="31546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93" y="1508760"/>
            <a:ext cx="3566160" cy="31546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7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56" y="1435102"/>
            <a:ext cx="3566160" cy="557321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256" y="1992425"/>
            <a:ext cx="3566160" cy="26746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3423" y="1435102"/>
            <a:ext cx="3566160" cy="557321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3423" y="1992423"/>
            <a:ext cx="3566160" cy="26746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07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80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64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256" y="1590041"/>
            <a:ext cx="4594860" cy="30861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1767" y="1610615"/>
            <a:ext cx="2400300" cy="257423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64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0120" y="1658621"/>
            <a:ext cx="4594860" cy="294894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3016" y="1612966"/>
            <a:ext cx="2400300" cy="257175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48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89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205978"/>
            <a:ext cx="180178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979968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17141"/>
            <a:ext cx="2057397" cy="273844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4817141"/>
            <a:ext cx="3209752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4817141"/>
            <a:ext cx="659819" cy="273844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8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28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52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80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35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057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86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298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274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596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34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097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5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207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755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6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124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08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910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762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99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3273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287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9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17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2532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2837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442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8100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9472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4306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283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1907" y="0"/>
            <a:ext cx="8762858" cy="4941094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3211693"/>
            <a:ext cx="8496943" cy="1521634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0"/>
            <a:ext cx="6539684" cy="342658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21350" y="219988"/>
            <a:ext cx="8525337" cy="431385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68401" y="496992"/>
            <a:ext cx="7316390" cy="2074896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737297" y="2628907"/>
            <a:ext cx="7316390" cy="412750"/>
          </a:xfrm>
        </p:spPr>
        <p:txBody>
          <a:bodyPr anchor="t">
            <a:noAutofit/>
          </a:bodyPr>
          <a:lstStyle>
            <a:lvl1pPr marL="0" indent="0" algn="r">
              <a:buNone/>
              <a:defRPr sz="21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711406" y="3433847"/>
            <a:ext cx="4607740" cy="872334"/>
          </a:xfrm>
        </p:spPr>
        <p:txBody>
          <a:bodyPr/>
          <a:lstStyle>
            <a:lvl1pPr algn="ctr">
              <a:defRPr sz="4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6858" y="3662172"/>
            <a:ext cx="3038094" cy="898398"/>
          </a:xfrm>
        </p:spPr>
        <p:txBody>
          <a:bodyPr vert="horz" lIns="91440" tIns="45720" rIns="91440" bIns="45720" rtlCol="0" anchor="ctr"/>
          <a:lstStyle>
            <a:lvl1pPr algn="r">
              <a:defRPr lang="en-US" sz="405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388818" y="2874486"/>
            <a:ext cx="680390" cy="37385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3166039" y="3833517"/>
            <a:ext cx="386540" cy="38654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745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547547"/>
            <a:ext cx="7796030" cy="2483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01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6030" cy="2395115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806700"/>
            <a:ext cx="7796030" cy="1229711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5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773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8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547547"/>
            <a:ext cx="3816536" cy="248339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1547547"/>
            <a:ext cx="3814904" cy="248339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43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6030" cy="868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767" y="1547547"/>
            <a:ext cx="3642119" cy="509996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146300"/>
            <a:ext cx="3816534" cy="188463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644" y="1547547"/>
            <a:ext cx="3648368" cy="509996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146300"/>
            <a:ext cx="3816535" cy="188463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799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986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99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514350"/>
            <a:ext cx="3095145" cy="1517439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514350"/>
            <a:ext cx="4525781" cy="3516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031789"/>
            <a:ext cx="3095146" cy="199915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535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14350"/>
            <a:ext cx="4758977" cy="1517439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1771" y="0"/>
            <a:ext cx="2698610" cy="3803650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031789"/>
            <a:ext cx="4758976" cy="1771861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434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079749"/>
            <a:ext cx="7796031" cy="4416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514350"/>
            <a:ext cx="7794385" cy="2396177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3527192"/>
            <a:ext cx="7796046" cy="511854"/>
          </a:xfrm>
        </p:spPr>
        <p:txBody>
          <a:bodyPr anchor="t"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34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7677" cy="2396177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3079750"/>
            <a:ext cx="7796047" cy="9552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09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514350"/>
            <a:ext cx="7143765" cy="2187528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2707524"/>
            <a:ext cx="6500967" cy="283326"/>
          </a:xfrm>
        </p:spPr>
        <p:txBody>
          <a:bodyPr anchor="t">
            <a:normAutofit/>
          </a:bodyPr>
          <a:lstStyle>
            <a:lvl1pPr marL="0" indent="0" algn="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079751"/>
            <a:ext cx="7797662" cy="9511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4351" y="6694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4812" y="219212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43142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292891"/>
            <a:ext cx="7796030" cy="18838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185601"/>
            <a:ext cx="7796030" cy="855483"/>
          </a:xfrm>
        </p:spPr>
        <p:txBody>
          <a:bodyPr anchor="t"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523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6030" cy="86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38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1547547"/>
            <a:ext cx="2482596" cy="115254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3291966"/>
            <a:ext cx="2482596" cy="73897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1547547"/>
            <a:ext cx="2482596" cy="1151428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9" y="3291965"/>
            <a:ext cx="2482596" cy="73897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1547546"/>
            <a:ext cx="2482596" cy="115289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3291963"/>
            <a:ext cx="2482596" cy="73897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1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1547547"/>
            <a:ext cx="7796030" cy="24833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658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514350"/>
            <a:ext cx="1698485" cy="35165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514350"/>
            <a:ext cx="5928323" cy="351658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304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422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709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79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43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07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4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14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470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87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311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9266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2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090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85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526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776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64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258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186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758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759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922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728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016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799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746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6782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5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14.jp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17.jpe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74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526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32082"/>
            <a:ext cx="9141714" cy="1234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189" y="213132"/>
            <a:ext cx="7338060" cy="113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89" y="1508760"/>
            <a:ext cx="7338060" cy="315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699" y="4817141"/>
            <a:ext cx="2250671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788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7353" y="4817141"/>
            <a:ext cx="37833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4195" y="4817141"/>
            <a:ext cx="709698" cy="27384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389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tx1"/>
        </a:buClr>
        <a:buFont typeface="Wingdings" pitchFamily="2" charset="2"/>
        <a:buChar char="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634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038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217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546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7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6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0"/>
            <a:ext cx="9004013" cy="498306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3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547547"/>
            <a:ext cx="7797662" cy="248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4318000"/>
            <a:ext cx="2838450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318000"/>
            <a:ext cx="4124789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4318000"/>
            <a:ext cx="680390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9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51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</p:sldLayoutIdLst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0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4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71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618" y="1332853"/>
            <a:ext cx="6199321" cy="1580827"/>
          </a:xfrm>
        </p:spPr>
        <p:txBody>
          <a:bodyPr>
            <a:noAutofit/>
          </a:bodyPr>
          <a:lstStyle/>
          <a:p>
            <a:pPr>
              <a:defRPr sz="5200"/>
            </a:pPr>
            <a:r>
              <a:rPr sz="4400" dirty="0"/>
              <a:t>HP Laptop Billing with Discount and Taxes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85977D-006D-AA66-8C28-B5EC6F9D18B8}"/>
              </a:ext>
            </a:extLst>
          </p:cNvPr>
          <p:cNvSpPr/>
          <p:nvPr/>
        </p:nvSpPr>
        <p:spPr>
          <a:xfrm>
            <a:off x="1900149" y="2110085"/>
            <a:ext cx="5343707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03075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HP Laptop Billing with Discount and Taxes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 dirty="0"/>
              <a:t>Introduction to HP Laptop Sales</a:t>
            </a:r>
          </a:p>
          <a:p>
            <a:r>
              <a:rPr sz="1400" dirty="0"/>
              <a:t>Base Price and Tax Rates</a:t>
            </a:r>
          </a:p>
          <a:p>
            <a:r>
              <a:rPr sz="1400" dirty="0"/>
              <a:t>Quantity-Based Discount Structure</a:t>
            </a:r>
          </a:p>
          <a:p>
            <a:r>
              <a:rPr sz="1400" dirty="0"/>
              <a:t>Calculating Total Laptop Cost</a:t>
            </a:r>
          </a:p>
          <a:p>
            <a:r>
              <a:rPr sz="1400" dirty="0"/>
              <a:t>Tax Computation Details</a:t>
            </a:r>
          </a:p>
          <a:p>
            <a:r>
              <a:rPr sz="1400" dirty="0"/>
              <a:t>Final Billing Summary</a:t>
            </a:r>
          </a:p>
          <a:p>
            <a:r>
              <a:rPr sz="1400" dirty="0"/>
              <a:t>Conclusion and Customer Appreciation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978" y="575268"/>
            <a:ext cx="6571060" cy="530223"/>
          </a:xfrm>
        </p:spPr>
        <p:txBody>
          <a:bodyPr/>
          <a:lstStyle/>
          <a:p>
            <a:pPr algn="l"/>
            <a:r>
              <a:rPr sz="2200" dirty="0"/>
              <a:t>Introduction to HP Laptop Sales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4041"/>
            <a:ext cx="4114800" cy="2566518"/>
          </a:xfrm>
        </p:spPr>
        <p:txBody>
          <a:bodyPr wrap="square">
            <a:noAutofit/>
          </a:bodyPr>
          <a:lstStyle/>
          <a:p>
            <a:r>
              <a:rPr sz="1200" b="1" dirty="0">
                <a:latin typeface="Arial Narrow" panose="020B0606020202030204" pitchFamily="34" charset="0"/>
              </a:rPr>
              <a:t>Product Overview: </a:t>
            </a:r>
            <a:r>
              <a:rPr sz="1200" dirty="0">
                <a:latin typeface="Arial Narrow" panose="020B0606020202030204" pitchFamily="34" charset="0"/>
              </a:rPr>
              <a:t>HP Laptop priced at ₹50,000; a reliable computing device suitable for personal and professional use.</a:t>
            </a:r>
          </a:p>
          <a:p>
            <a:r>
              <a:rPr sz="1200" b="1" dirty="0">
                <a:latin typeface="Arial Narrow" panose="020B0606020202030204" pitchFamily="34" charset="0"/>
              </a:rPr>
              <a:t>Presentation Purpose: </a:t>
            </a:r>
            <a:r>
              <a:rPr sz="1200" dirty="0">
                <a:latin typeface="Arial Narrow" panose="020B0606020202030204" pitchFamily="34" charset="0"/>
              </a:rPr>
              <a:t>Explain the billing process including pricing, taxes, and discounts applied on multiple laptop purchases.</a:t>
            </a:r>
          </a:p>
          <a:p>
            <a:r>
              <a:rPr sz="1200" b="1" dirty="0">
                <a:latin typeface="Arial Narrow" panose="020B0606020202030204" pitchFamily="34" charset="0"/>
              </a:rPr>
              <a:t>Business Context: </a:t>
            </a:r>
            <a:r>
              <a:rPr sz="1200" dirty="0">
                <a:latin typeface="Arial Narrow" panose="020B0606020202030204" pitchFamily="34" charset="0"/>
              </a:rPr>
              <a:t>Transparent billing processes improve customer experience, fostering trust and facilitating bulk sales.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1600200"/>
            <a:ext cx="2880359" cy="2880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Base Price and Tax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 b="1" dirty="0">
                <a:latin typeface="Arial Narrow" panose="020B0606020202030204" pitchFamily="34" charset="0"/>
              </a:rPr>
              <a:t>HP Laptop Base Price: </a:t>
            </a:r>
            <a:r>
              <a:rPr sz="1400" dirty="0">
                <a:latin typeface="Arial Narrow" panose="020B0606020202030204" pitchFamily="34" charset="0"/>
              </a:rPr>
              <a:t>Each HP laptop is priced at ₹50,000, forming the foundational cost for billing calculations.</a:t>
            </a:r>
          </a:p>
          <a:p>
            <a:r>
              <a:rPr sz="1400" b="1" dirty="0">
                <a:latin typeface="Arial Narrow" panose="020B0606020202030204" pitchFamily="34" charset="0"/>
              </a:rPr>
              <a:t>SGST and CGST Rates: </a:t>
            </a:r>
            <a:r>
              <a:rPr sz="1400" dirty="0">
                <a:latin typeface="Arial Narrow" panose="020B0606020202030204" pitchFamily="34" charset="0"/>
              </a:rPr>
              <a:t>State (SGST) and Central (CGST) Goods and Services Taxes are both set at 10 percent each.</a:t>
            </a:r>
          </a:p>
          <a:p>
            <a:r>
              <a:rPr sz="1400" b="1" dirty="0">
                <a:latin typeface="Arial Narrow" panose="020B0606020202030204" pitchFamily="34" charset="0"/>
              </a:rPr>
              <a:t>Tax Application Sequence: </a:t>
            </a:r>
            <a:r>
              <a:rPr sz="1400" dirty="0">
                <a:latin typeface="Arial Narrow" panose="020B0606020202030204" pitchFamily="34" charset="0"/>
              </a:rPr>
              <a:t>Taxes are added on the total laptop cost before any discounts to ensure accurate billing amounts.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Quantity-Based Discount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 b="1"/>
              <a:t>Discount Tiers Explained: </a:t>
            </a:r>
            <a:r>
              <a:rPr sz="1400"/>
              <a:t>Discount rates escalate progressively: from 2% below 2 units up to 33% for 41 or more laptops.</a:t>
            </a:r>
          </a:p>
          <a:p>
            <a:r>
              <a:rPr sz="1400" b="1"/>
              <a:t>Incentivizing Bulk Purchases: </a:t>
            </a:r>
            <a:r>
              <a:rPr sz="1400"/>
              <a:t>Higher purchase quantities qualify for larger discounts, motivating customers towards significant bulk buying.</a:t>
            </a:r>
          </a:p>
          <a:p>
            <a:r>
              <a:rPr sz="1400" b="1"/>
              <a:t>Strategic Pricing Impact: </a:t>
            </a:r>
            <a:r>
              <a:rPr sz="1400"/>
              <a:t>Progressive discounting balances profitability and customer attraction through tiered, quantity-based pricing incentives.</a:t>
            </a:r>
          </a:p>
        </p:txBody>
      </p:sp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Calculating Total Laptop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6515"/>
            <a:ext cx="4114800" cy="2526224"/>
          </a:xfrm>
        </p:spPr>
        <p:txBody>
          <a:bodyPr wrap="square">
            <a:noAutofit/>
          </a:bodyPr>
          <a:lstStyle/>
          <a:p>
            <a:r>
              <a:rPr sz="1400" b="1" dirty="0"/>
              <a:t>Base Cost Calculation: </a:t>
            </a:r>
            <a:r>
              <a:rPr sz="1400" dirty="0"/>
              <a:t>Multiply required laptop quantity by base price (₹50,000) to determine initial total laptop cost.</a:t>
            </a:r>
          </a:p>
          <a:p>
            <a:r>
              <a:rPr sz="1400" b="1" dirty="0"/>
              <a:t>Foundation for Billing: </a:t>
            </a:r>
            <a:r>
              <a:rPr sz="1400" dirty="0"/>
              <a:t>This total sets the basis for subsequent SGST, CGST, and discount computations applied in billing.</a:t>
            </a:r>
          </a:p>
          <a:p>
            <a:r>
              <a:rPr sz="1400" b="1" dirty="0"/>
              <a:t>Importance in Pricing Logic: </a:t>
            </a:r>
            <a:r>
              <a:rPr sz="1400" dirty="0"/>
              <a:t>Accurate total cost calculation enables precise tax and discount applications ensuring customer billing transparency.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1600200"/>
            <a:ext cx="2880359" cy="2880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Final Billing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2584342"/>
          </a:xfrm>
        </p:spPr>
        <p:txBody>
          <a:bodyPr wrap="square">
            <a:noAutofit/>
          </a:bodyPr>
          <a:lstStyle/>
          <a:p>
            <a:r>
              <a:rPr sz="1200" b="1" dirty="0">
                <a:latin typeface="Aparajita" panose="02020603050405020304" pitchFamily="18" charset="0"/>
                <a:cs typeface="Aparajita" panose="02020603050405020304" pitchFamily="18" charset="0"/>
              </a:rPr>
              <a:t>Comprehensive Cost Breakdown: </a:t>
            </a:r>
            <a:r>
              <a:rPr sz="1200" dirty="0">
                <a:latin typeface="Aparajita" panose="02020603050405020304" pitchFamily="18" charset="0"/>
                <a:cs typeface="Aparajita" panose="02020603050405020304" pitchFamily="18" charset="0"/>
              </a:rPr>
              <a:t>Total laptop cost, tax amounts, applied discount, and final payable amount summarized clearly for client transparency.</a:t>
            </a:r>
          </a:p>
          <a:p>
            <a:r>
              <a:rPr sz="1200" b="1" dirty="0">
                <a:latin typeface="Aparajita" panose="02020603050405020304" pitchFamily="18" charset="0"/>
                <a:cs typeface="Aparajita" panose="02020603050405020304" pitchFamily="18" charset="0"/>
              </a:rPr>
              <a:t>Example Calculation for 15 Units: </a:t>
            </a:r>
            <a:r>
              <a:rPr sz="1200" dirty="0">
                <a:latin typeface="Aparajita" panose="02020603050405020304" pitchFamily="18" charset="0"/>
                <a:cs typeface="Aparajita" panose="02020603050405020304" pitchFamily="18" charset="0"/>
              </a:rPr>
              <a:t>For 15 laptops: base ₹750,000; SGST ₹75,000; CGST ₹75,000; 18% discount; total ₹765,000 payable.</a:t>
            </a:r>
          </a:p>
          <a:p>
            <a:r>
              <a:rPr sz="1200" b="1" dirty="0">
                <a:latin typeface="Aparajita" panose="02020603050405020304" pitchFamily="18" charset="0"/>
                <a:cs typeface="Aparajita" panose="02020603050405020304" pitchFamily="18" charset="0"/>
              </a:rPr>
              <a:t>Importance of Detailed Summary: </a:t>
            </a:r>
            <a:r>
              <a:rPr sz="1200" dirty="0">
                <a:latin typeface="Aparajita" panose="02020603050405020304" pitchFamily="18" charset="0"/>
                <a:cs typeface="Aparajita" panose="02020603050405020304" pitchFamily="18" charset="0"/>
              </a:rPr>
              <a:t>This detailed billing report instills trust, reduces disputes, and aids accounting and customer understanding.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1600200"/>
            <a:ext cx="2880359" cy="288035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C0BF-AB77-BBD1-2E23-26DE3042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Simple output(billing):</a:t>
            </a:r>
            <a:endParaRPr lang="en-IN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1049C-6A04-7392-A290-F028BAC9F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31" y="1464591"/>
            <a:ext cx="7725905" cy="33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2200"/>
              <a:t>Conclusion and Customer Appreciation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 b="1"/>
              <a:t>Customer Gratitude: </a:t>
            </a:r>
            <a:r>
              <a:rPr sz="1400"/>
              <a:t>Thank you for trusting our transparent billing system ensuring clear cost, tax, and discount calculations.</a:t>
            </a:r>
          </a:p>
          <a:p>
            <a:r>
              <a:rPr sz="1400" b="1"/>
              <a:t>Transparency Drives Loyalty: </a:t>
            </a:r>
            <a:r>
              <a:rPr sz="1400"/>
              <a:t>Accurate, detailed billing fosters customer confidence and encourages repeat purchases and long-term partnerships.</a:t>
            </a:r>
          </a:p>
          <a:p>
            <a:r>
              <a:rPr sz="1400" b="1"/>
              <a:t>Future Adaptability: </a:t>
            </a:r>
            <a:r>
              <a:rPr sz="1400"/>
              <a:t>Our system’s flexibility supports easy customization for diverse products enhancing customer satisfaction continuously.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1_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ppt/theme/theme6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7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8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9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70</TotalTime>
  <Words>459</Words>
  <Application>Microsoft Office PowerPoint</Application>
  <PresentationFormat>On-screen Show (16:9)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10</vt:i4>
      </vt:variant>
    </vt:vector>
  </HeadingPairs>
  <TitlesOfParts>
    <vt:vector size="34" baseType="lpstr">
      <vt:lpstr>Aparajita</vt:lpstr>
      <vt:lpstr>Arial</vt:lpstr>
      <vt:lpstr>Arial Narrow</vt:lpstr>
      <vt:lpstr>Calibri</vt:lpstr>
      <vt:lpstr>Calibri Light</vt:lpstr>
      <vt:lpstr>Century Gothic</vt:lpstr>
      <vt:lpstr>Corbel</vt:lpstr>
      <vt:lpstr>Garamond</vt:lpstr>
      <vt:lpstr>Gill Sans MT</vt:lpstr>
      <vt:lpstr>Impact</vt:lpstr>
      <vt:lpstr>Tw Cen MT</vt:lpstr>
      <vt:lpstr>Wingdings</vt:lpstr>
      <vt:lpstr>Wingdings 2</vt:lpstr>
      <vt:lpstr>Wingdings 3</vt:lpstr>
      <vt:lpstr>1_Celestial</vt:lpstr>
      <vt:lpstr>Banded</vt:lpstr>
      <vt:lpstr>Gallery</vt:lpstr>
      <vt:lpstr>1_Organic</vt:lpstr>
      <vt:lpstr>1_Main Event</vt:lpstr>
      <vt:lpstr>1_Quotable</vt:lpstr>
      <vt:lpstr>Retrospect</vt:lpstr>
      <vt:lpstr>Ion Boardroom</vt:lpstr>
      <vt:lpstr>Circuit</vt:lpstr>
      <vt:lpstr>Dividend</vt:lpstr>
      <vt:lpstr>HP Laptop Billing with Discount and Taxes</vt:lpstr>
      <vt:lpstr>HP Laptop Billing with Discount and Taxes</vt:lpstr>
      <vt:lpstr>Introduction to HP Laptop Sales</vt:lpstr>
      <vt:lpstr>Base Price and Tax Rates</vt:lpstr>
      <vt:lpstr>Quantity-Based Discount Structure</vt:lpstr>
      <vt:lpstr>Calculating Total Laptop Cost</vt:lpstr>
      <vt:lpstr>Final Billing Summary</vt:lpstr>
      <vt:lpstr>Simple output(billing):</vt:lpstr>
      <vt:lpstr>Conclusion and Customer Appreciation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 charan</dc:creator>
  <cp:keywords/>
  <dc:description>generated using python-pptx</dc:description>
  <cp:lastModifiedBy>Sai charan</cp:lastModifiedBy>
  <cp:revision>5</cp:revision>
  <dcterms:created xsi:type="dcterms:W3CDTF">2013-01-27T09:14:16Z</dcterms:created>
  <dcterms:modified xsi:type="dcterms:W3CDTF">2025-05-05T06:59:42Z</dcterms:modified>
  <cp:category/>
</cp:coreProperties>
</file>